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sldIdLst>
    <p:sldId id="278" r:id="rId5"/>
    <p:sldId id="282" r:id="rId6"/>
    <p:sldId id="279" r:id="rId7"/>
    <p:sldId id="271" r:id="rId8"/>
    <p:sldId id="276" r:id="rId9"/>
    <p:sldId id="284" r:id="rId10"/>
    <p:sldId id="285" r:id="rId11"/>
    <p:sldId id="286" r:id="rId12"/>
    <p:sldId id="272" r:id="rId13"/>
    <p:sldId id="298" r:id="rId14"/>
    <p:sldId id="304" r:id="rId15"/>
    <p:sldId id="303" r:id="rId16"/>
    <p:sldId id="305" r:id="rId17"/>
    <p:sldId id="296" r:id="rId18"/>
    <p:sldId id="294" r:id="rId19"/>
    <p:sldId id="306" r:id="rId20"/>
    <p:sldId id="295" r:id="rId21"/>
    <p:sldId id="299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2BECA"/>
    <a:srgbClr val="FFFFFF"/>
    <a:srgbClr val="A6A6A6"/>
    <a:srgbClr val="595959"/>
    <a:srgbClr val="586EA6"/>
    <a:srgbClr val="81BCC7"/>
    <a:srgbClr val="80BB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4/7/2019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 smtClean="0"/>
              <a:t>Click to edit Master title style</a:t>
            </a:r>
            <a:endParaRPr lang="en-US" sz="3000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utorialspoint.com/python3/python_gui_programming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ython3/tk_frame.htm" TargetMode="External"/><Relationship Id="rId13" Type="http://schemas.openxmlformats.org/officeDocument/2006/relationships/hyperlink" Target="https://www.tutorialspoint.com/python3/tk_spinbox.htm" TargetMode="External"/><Relationship Id="rId18" Type="http://schemas.openxmlformats.org/officeDocument/2006/relationships/hyperlink" Target="https://www.tutorialspoint.com/python3/tk_menu.htm" TargetMode="External"/><Relationship Id="rId3" Type="http://schemas.openxmlformats.org/officeDocument/2006/relationships/image" Target="../media/image8.png"/><Relationship Id="rId21" Type="http://schemas.openxmlformats.org/officeDocument/2006/relationships/hyperlink" Target="https://www.tutorialspoint.com/python3/tk_scale.htm" TargetMode="External"/><Relationship Id="rId7" Type="http://schemas.openxmlformats.org/officeDocument/2006/relationships/hyperlink" Target="https://www.tutorialspoint.com/python3/tk_entry.htm" TargetMode="External"/><Relationship Id="rId12" Type="http://schemas.openxmlformats.org/officeDocument/2006/relationships/hyperlink" Target="https://www.tutorialspoint.com/python3/tk_toplevel.htm" TargetMode="External"/><Relationship Id="rId17" Type="http://schemas.openxmlformats.org/officeDocument/2006/relationships/hyperlink" Target="https://www.tutorialspoint.com/python3/tk_menubutton.htm" TargetMode="External"/><Relationship Id="rId2" Type="http://schemas.openxmlformats.org/officeDocument/2006/relationships/image" Target="../media/image9.jpeg"/><Relationship Id="rId16" Type="http://schemas.openxmlformats.org/officeDocument/2006/relationships/hyperlink" Target="https://www.tutorialspoint.com/python3/tk_messagebox.htm" TargetMode="External"/><Relationship Id="rId20" Type="http://schemas.openxmlformats.org/officeDocument/2006/relationships/hyperlink" Target="https://www.tutorialspoint.com/python3/tk_radiobutton.ht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utorialspoint.com/python3/tk_checkbutton.htm" TargetMode="External"/><Relationship Id="rId11" Type="http://schemas.openxmlformats.org/officeDocument/2006/relationships/hyperlink" Target="https://www.tutorialspoint.com/python3/tk_text.htm" TargetMode="External"/><Relationship Id="rId5" Type="http://schemas.openxmlformats.org/officeDocument/2006/relationships/hyperlink" Target="https://www.tutorialspoint.com/python3/tk_canvas.htm" TargetMode="External"/><Relationship Id="rId15" Type="http://schemas.openxmlformats.org/officeDocument/2006/relationships/hyperlink" Target="https://www.tutorialspoint.com/python3/tk_labelframe.htm" TargetMode="External"/><Relationship Id="rId10" Type="http://schemas.openxmlformats.org/officeDocument/2006/relationships/hyperlink" Target="https://www.tutorialspoint.com/python3/tk_listbox.htm" TargetMode="External"/><Relationship Id="rId19" Type="http://schemas.openxmlformats.org/officeDocument/2006/relationships/hyperlink" Target="https://www.tutorialspoint.com/python3/tk_message.htm" TargetMode="External"/><Relationship Id="rId4" Type="http://schemas.openxmlformats.org/officeDocument/2006/relationships/hyperlink" Target="https://www.tutorialspoint.com/python3/tk_button.htm" TargetMode="External"/><Relationship Id="rId9" Type="http://schemas.openxmlformats.org/officeDocument/2006/relationships/hyperlink" Target="https://www.tutorialspoint.com/python3/tk_label.htm" TargetMode="External"/><Relationship Id="rId14" Type="http://schemas.openxmlformats.org/officeDocument/2006/relationships/hyperlink" Target="https://www.tutorialspoint.com/python3/tk_panedwindow.htm" TargetMode="External"/><Relationship Id="rId22" Type="http://schemas.openxmlformats.org/officeDocument/2006/relationships/hyperlink" Target="https://www.tutorialspoint.com/python3/tk_scrollbar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handbook/overview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0/de3/tutorial_py_intro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docs.opencv.org/3.4/d0/de3/tutorial_py_intro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 Edge Detection using </a:t>
            </a:r>
            <a:r>
              <a:rPr lang="en-US" sz="5400" noProof="0" dirty="0" smtClean="0"/>
              <a:t>Tkinter</a:t>
            </a:r>
            <a:r>
              <a:rPr lang="en-US" sz="5400" dirty="0" smtClean="0"/>
              <a:t>-python</a:t>
            </a:r>
            <a:endParaRPr lang="en-US" sz="54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 smtClean="0"/>
              <a:t>Shivani</a:t>
            </a:r>
          </a:p>
          <a:p>
            <a:r>
              <a:rPr lang="en-US" noProof="0" dirty="0" smtClean="0"/>
              <a:t>Raghav </a:t>
            </a:r>
          </a:p>
          <a:p>
            <a:r>
              <a:rPr lang="en-US" noProof="0" dirty="0" smtClean="0"/>
              <a:t>Haryanto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r="21415"/>
          <a:stretch/>
        </p:blipFill>
        <p:spPr>
          <a:xfrm>
            <a:off x="235424" y="2727705"/>
            <a:ext cx="2729552" cy="1402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61103" y="929116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Tuesday, 2019/04/09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869024"/>
            <a:ext cx="10319881" cy="5889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914" y="173510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76476" y="1538514"/>
            <a:ext cx="595981" cy="2989943"/>
          </a:xfrm>
          <a:custGeom>
            <a:avLst/>
            <a:gdLst>
              <a:gd name="connsiteX0" fmla="*/ 595981 w 595981"/>
              <a:gd name="connsiteY0" fmla="*/ 0 h 2989943"/>
              <a:gd name="connsiteX1" fmla="*/ 479867 w 595981"/>
              <a:gd name="connsiteY1" fmla="*/ 14515 h 2989943"/>
              <a:gd name="connsiteX2" fmla="*/ 378267 w 595981"/>
              <a:gd name="connsiteY2" fmla="*/ 72572 h 2989943"/>
              <a:gd name="connsiteX3" fmla="*/ 276667 w 595981"/>
              <a:gd name="connsiteY3" fmla="*/ 87086 h 2989943"/>
              <a:gd name="connsiteX4" fmla="*/ 218610 w 595981"/>
              <a:gd name="connsiteY4" fmla="*/ 116115 h 2989943"/>
              <a:gd name="connsiteX5" fmla="*/ 131524 w 595981"/>
              <a:gd name="connsiteY5" fmla="*/ 159657 h 2989943"/>
              <a:gd name="connsiteX6" fmla="*/ 44438 w 595981"/>
              <a:gd name="connsiteY6" fmla="*/ 246743 h 2989943"/>
              <a:gd name="connsiteX7" fmla="*/ 44438 w 595981"/>
              <a:gd name="connsiteY7" fmla="*/ 798286 h 2989943"/>
              <a:gd name="connsiteX8" fmla="*/ 58953 w 595981"/>
              <a:gd name="connsiteY8" fmla="*/ 856343 h 2989943"/>
              <a:gd name="connsiteX9" fmla="*/ 87981 w 595981"/>
              <a:gd name="connsiteY9" fmla="*/ 914400 h 2989943"/>
              <a:gd name="connsiteX10" fmla="*/ 146038 w 595981"/>
              <a:gd name="connsiteY10" fmla="*/ 1001486 h 2989943"/>
              <a:gd name="connsiteX11" fmla="*/ 175067 w 595981"/>
              <a:gd name="connsiteY11" fmla="*/ 1088572 h 2989943"/>
              <a:gd name="connsiteX12" fmla="*/ 204095 w 595981"/>
              <a:gd name="connsiteY12" fmla="*/ 1204686 h 2989943"/>
              <a:gd name="connsiteX13" fmla="*/ 233124 w 595981"/>
              <a:gd name="connsiteY13" fmla="*/ 1248229 h 2989943"/>
              <a:gd name="connsiteX14" fmla="*/ 175067 w 595981"/>
              <a:gd name="connsiteY14" fmla="*/ 1596572 h 2989943"/>
              <a:gd name="connsiteX15" fmla="*/ 117010 w 595981"/>
              <a:gd name="connsiteY15" fmla="*/ 1683657 h 2989943"/>
              <a:gd name="connsiteX16" fmla="*/ 102495 w 595981"/>
              <a:gd name="connsiteY16" fmla="*/ 1727200 h 2989943"/>
              <a:gd name="connsiteX17" fmla="*/ 73467 w 595981"/>
              <a:gd name="connsiteY17" fmla="*/ 1770743 h 2989943"/>
              <a:gd name="connsiteX18" fmla="*/ 131524 w 595981"/>
              <a:gd name="connsiteY18" fmla="*/ 1756229 h 2989943"/>
              <a:gd name="connsiteX19" fmla="*/ 189581 w 595981"/>
              <a:gd name="connsiteY19" fmla="*/ 1712686 h 2989943"/>
              <a:gd name="connsiteX20" fmla="*/ 247638 w 595981"/>
              <a:gd name="connsiteY20" fmla="*/ 1698172 h 2989943"/>
              <a:gd name="connsiteX21" fmla="*/ 494381 w 595981"/>
              <a:gd name="connsiteY21" fmla="*/ 1741715 h 2989943"/>
              <a:gd name="connsiteX22" fmla="*/ 566953 w 595981"/>
              <a:gd name="connsiteY22" fmla="*/ 1828800 h 2989943"/>
              <a:gd name="connsiteX23" fmla="*/ 508895 w 595981"/>
              <a:gd name="connsiteY23" fmla="*/ 1988457 h 2989943"/>
              <a:gd name="connsiteX24" fmla="*/ 421810 w 595981"/>
              <a:gd name="connsiteY24" fmla="*/ 2119086 h 2989943"/>
              <a:gd name="connsiteX25" fmla="*/ 407295 w 595981"/>
              <a:gd name="connsiteY25" fmla="*/ 2162629 h 2989943"/>
              <a:gd name="connsiteX26" fmla="*/ 334724 w 595981"/>
              <a:gd name="connsiteY26" fmla="*/ 2249715 h 2989943"/>
              <a:gd name="connsiteX27" fmla="*/ 276667 w 595981"/>
              <a:gd name="connsiteY27" fmla="*/ 2336800 h 2989943"/>
              <a:gd name="connsiteX28" fmla="*/ 262153 w 595981"/>
              <a:gd name="connsiteY28" fmla="*/ 2380343 h 2989943"/>
              <a:gd name="connsiteX29" fmla="*/ 204095 w 595981"/>
              <a:gd name="connsiteY29" fmla="*/ 2452915 h 2989943"/>
              <a:gd name="connsiteX30" fmla="*/ 175067 w 595981"/>
              <a:gd name="connsiteY30" fmla="*/ 2496457 h 2989943"/>
              <a:gd name="connsiteX31" fmla="*/ 102495 w 595981"/>
              <a:gd name="connsiteY31" fmla="*/ 2627086 h 2989943"/>
              <a:gd name="connsiteX32" fmla="*/ 87981 w 595981"/>
              <a:gd name="connsiteY32" fmla="*/ 2670629 h 2989943"/>
              <a:gd name="connsiteX33" fmla="*/ 73467 w 595981"/>
              <a:gd name="connsiteY33" fmla="*/ 2743200 h 2989943"/>
              <a:gd name="connsiteX34" fmla="*/ 44438 w 595981"/>
              <a:gd name="connsiteY34" fmla="*/ 2786743 h 2989943"/>
              <a:gd name="connsiteX35" fmla="*/ 29924 w 595981"/>
              <a:gd name="connsiteY35" fmla="*/ 2830286 h 2989943"/>
              <a:gd name="connsiteX36" fmla="*/ 895 w 595981"/>
              <a:gd name="connsiteY36" fmla="*/ 2888343 h 2989943"/>
              <a:gd name="connsiteX37" fmla="*/ 15410 w 595981"/>
              <a:gd name="connsiteY37" fmla="*/ 2989943 h 2989943"/>
              <a:gd name="connsiteX38" fmla="*/ 218610 w 595981"/>
              <a:gd name="connsiteY38" fmla="*/ 2975429 h 2989943"/>
              <a:gd name="connsiteX39" fmla="*/ 262153 w 595981"/>
              <a:gd name="connsiteY39" fmla="*/ 2960915 h 2989943"/>
              <a:gd name="connsiteX40" fmla="*/ 349238 w 595981"/>
              <a:gd name="connsiteY40" fmla="*/ 2960915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95981" h="2989943">
                <a:moveTo>
                  <a:pt x="595981" y="0"/>
                </a:moveTo>
                <a:cubicBezTo>
                  <a:pt x="557276" y="4838"/>
                  <a:pt x="518244" y="7537"/>
                  <a:pt x="479867" y="14515"/>
                </a:cubicBezTo>
                <a:cubicBezTo>
                  <a:pt x="374303" y="33709"/>
                  <a:pt x="510342" y="24545"/>
                  <a:pt x="378267" y="72572"/>
                </a:cubicBezTo>
                <a:cubicBezTo>
                  <a:pt x="346116" y="84263"/>
                  <a:pt x="310534" y="82248"/>
                  <a:pt x="276667" y="87086"/>
                </a:cubicBezTo>
                <a:cubicBezTo>
                  <a:pt x="257315" y="96762"/>
                  <a:pt x="238497" y="107592"/>
                  <a:pt x="218610" y="116115"/>
                </a:cubicBezTo>
                <a:cubicBezTo>
                  <a:pt x="169912" y="136986"/>
                  <a:pt x="174806" y="121184"/>
                  <a:pt x="131524" y="159657"/>
                </a:cubicBezTo>
                <a:cubicBezTo>
                  <a:pt x="100841" y="186931"/>
                  <a:pt x="44438" y="246743"/>
                  <a:pt x="44438" y="246743"/>
                </a:cubicBezTo>
                <a:cubicBezTo>
                  <a:pt x="-32015" y="476108"/>
                  <a:pt x="5251" y="328042"/>
                  <a:pt x="44438" y="798286"/>
                </a:cubicBezTo>
                <a:cubicBezTo>
                  <a:pt x="46095" y="818165"/>
                  <a:pt x="51949" y="837665"/>
                  <a:pt x="58953" y="856343"/>
                </a:cubicBezTo>
                <a:cubicBezTo>
                  <a:pt x="66550" y="876602"/>
                  <a:pt x="76849" y="895847"/>
                  <a:pt x="87981" y="914400"/>
                </a:cubicBezTo>
                <a:cubicBezTo>
                  <a:pt x="105931" y="944316"/>
                  <a:pt x="135005" y="968388"/>
                  <a:pt x="146038" y="1001486"/>
                </a:cubicBezTo>
                <a:cubicBezTo>
                  <a:pt x="155714" y="1030515"/>
                  <a:pt x="167646" y="1058887"/>
                  <a:pt x="175067" y="1088572"/>
                </a:cubicBezTo>
                <a:cubicBezTo>
                  <a:pt x="184743" y="1127277"/>
                  <a:pt x="181965" y="1171491"/>
                  <a:pt x="204095" y="1204686"/>
                </a:cubicBezTo>
                <a:lnTo>
                  <a:pt x="233124" y="1248229"/>
                </a:lnTo>
                <a:cubicBezTo>
                  <a:pt x="220914" y="1364219"/>
                  <a:pt x="232913" y="1490521"/>
                  <a:pt x="175067" y="1596572"/>
                </a:cubicBezTo>
                <a:cubicBezTo>
                  <a:pt x="158361" y="1627200"/>
                  <a:pt x="128043" y="1650560"/>
                  <a:pt x="117010" y="1683657"/>
                </a:cubicBezTo>
                <a:cubicBezTo>
                  <a:pt x="112172" y="1698171"/>
                  <a:pt x="109337" y="1713516"/>
                  <a:pt x="102495" y="1727200"/>
                </a:cubicBezTo>
                <a:cubicBezTo>
                  <a:pt x="94694" y="1742802"/>
                  <a:pt x="61132" y="1758408"/>
                  <a:pt x="73467" y="1770743"/>
                </a:cubicBezTo>
                <a:cubicBezTo>
                  <a:pt x="87572" y="1784848"/>
                  <a:pt x="112172" y="1761067"/>
                  <a:pt x="131524" y="1756229"/>
                </a:cubicBezTo>
                <a:cubicBezTo>
                  <a:pt x="150876" y="1741715"/>
                  <a:pt x="167944" y="1723504"/>
                  <a:pt x="189581" y="1712686"/>
                </a:cubicBezTo>
                <a:cubicBezTo>
                  <a:pt x="207423" y="1703765"/>
                  <a:pt x="227725" y="1697001"/>
                  <a:pt x="247638" y="1698172"/>
                </a:cubicBezTo>
                <a:cubicBezTo>
                  <a:pt x="352465" y="1704338"/>
                  <a:pt x="407057" y="1719883"/>
                  <a:pt x="494381" y="1741715"/>
                </a:cubicBezTo>
                <a:cubicBezTo>
                  <a:pt x="505346" y="1752679"/>
                  <a:pt x="564708" y="1806347"/>
                  <a:pt x="566953" y="1828800"/>
                </a:cubicBezTo>
                <a:cubicBezTo>
                  <a:pt x="577385" y="1933122"/>
                  <a:pt x="552905" y="1918040"/>
                  <a:pt x="508895" y="1988457"/>
                </a:cubicBezTo>
                <a:cubicBezTo>
                  <a:pt x="417003" y="2135486"/>
                  <a:pt x="563555" y="1941905"/>
                  <a:pt x="421810" y="2119086"/>
                </a:cubicBezTo>
                <a:cubicBezTo>
                  <a:pt x="416972" y="2133600"/>
                  <a:pt x="414137" y="2148945"/>
                  <a:pt x="407295" y="2162629"/>
                </a:cubicBezTo>
                <a:cubicBezTo>
                  <a:pt x="387087" y="2203046"/>
                  <a:pt x="366826" y="2217613"/>
                  <a:pt x="334724" y="2249715"/>
                </a:cubicBezTo>
                <a:cubicBezTo>
                  <a:pt x="300213" y="2353248"/>
                  <a:pt x="349149" y="2228077"/>
                  <a:pt x="276667" y="2336800"/>
                </a:cubicBezTo>
                <a:cubicBezTo>
                  <a:pt x="268180" y="2349530"/>
                  <a:pt x="270262" y="2367369"/>
                  <a:pt x="262153" y="2380343"/>
                </a:cubicBezTo>
                <a:cubicBezTo>
                  <a:pt x="245734" y="2406613"/>
                  <a:pt x="222683" y="2428132"/>
                  <a:pt x="204095" y="2452915"/>
                </a:cubicBezTo>
                <a:cubicBezTo>
                  <a:pt x="193629" y="2466870"/>
                  <a:pt x="184743" y="2481943"/>
                  <a:pt x="175067" y="2496457"/>
                </a:cubicBezTo>
                <a:cubicBezTo>
                  <a:pt x="139547" y="2603016"/>
                  <a:pt x="167675" y="2561906"/>
                  <a:pt x="102495" y="2627086"/>
                </a:cubicBezTo>
                <a:cubicBezTo>
                  <a:pt x="97657" y="2641600"/>
                  <a:pt x="91692" y="2655786"/>
                  <a:pt x="87981" y="2670629"/>
                </a:cubicBezTo>
                <a:cubicBezTo>
                  <a:pt x="81998" y="2694562"/>
                  <a:pt x="82129" y="2720101"/>
                  <a:pt x="73467" y="2743200"/>
                </a:cubicBezTo>
                <a:cubicBezTo>
                  <a:pt x="67342" y="2759533"/>
                  <a:pt x="54114" y="2772229"/>
                  <a:pt x="44438" y="2786743"/>
                </a:cubicBezTo>
                <a:cubicBezTo>
                  <a:pt x="39600" y="2801257"/>
                  <a:pt x="35951" y="2816224"/>
                  <a:pt x="29924" y="2830286"/>
                </a:cubicBezTo>
                <a:cubicBezTo>
                  <a:pt x="21401" y="2850173"/>
                  <a:pt x="2854" y="2866795"/>
                  <a:pt x="895" y="2888343"/>
                </a:cubicBezTo>
                <a:cubicBezTo>
                  <a:pt x="-2202" y="2922413"/>
                  <a:pt x="10572" y="2956076"/>
                  <a:pt x="15410" y="2989943"/>
                </a:cubicBezTo>
                <a:cubicBezTo>
                  <a:pt x="83143" y="2985105"/>
                  <a:pt x="151169" y="2983363"/>
                  <a:pt x="218610" y="2975429"/>
                </a:cubicBezTo>
                <a:cubicBezTo>
                  <a:pt x="233805" y="2973641"/>
                  <a:pt x="246947" y="2962605"/>
                  <a:pt x="262153" y="2960915"/>
                </a:cubicBezTo>
                <a:cubicBezTo>
                  <a:pt x="291004" y="2957709"/>
                  <a:pt x="320210" y="2960915"/>
                  <a:pt x="349238" y="296091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610552" y="4933024"/>
            <a:ext cx="356893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Method when running Apps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2457" y="4962053"/>
            <a:ext cx="1883345" cy="35017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917373" y="5063651"/>
            <a:ext cx="624114" cy="1760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4049485" y="1364343"/>
            <a:ext cx="464457" cy="1509485"/>
          </a:xfrm>
          <a:prstGeom prst="rightBrace">
            <a:avLst>
              <a:gd name="adj1" fmla="val 0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894" y="1901371"/>
            <a:ext cx="140699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Constructor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9579427" y="5382966"/>
            <a:ext cx="624115" cy="1416978"/>
          </a:xfrm>
          <a:prstGeom prst="rightBrace">
            <a:avLst>
              <a:gd name="adj1" fmla="val 8333"/>
              <a:gd name="adj2" fmla="val 4897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0261794" y="5454042"/>
            <a:ext cx="1640116" cy="11920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to build button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40" y="3636256"/>
            <a:ext cx="4492809" cy="297446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5672554" y="3906011"/>
            <a:ext cx="1688985" cy="121747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61539" y="3636256"/>
            <a:ext cx="4492810" cy="29744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1862939"/>
            <a:ext cx="6358487" cy="4055412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5994396" y="2162627"/>
            <a:ext cx="885127" cy="2902858"/>
          </a:xfrm>
          <a:prstGeom prst="rightBrace">
            <a:avLst>
              <a:gd name="adj1" fmla="val 8333"/>
              <a:gd name="adj2" fmla="val 14500"/>
            </a:avLst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6343" y="2337634"/>
            <a:ext cx="3977427" cy="464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Structure Geometry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10961" y="729637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1411852"/>
            <a:ext cx="6153150" cy="491490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139545" y="2264228"/>
            <a:ext cx="566058" cy="1436914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6139545" y="4073642"/>
            <a:ext cx="566058" cy="933787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705603" y="276497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Login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85288" y="432282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Exit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62" y="2368284"/>
            <a:ext cx="5240392" cy="3422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99" t="2049"/>
          <a:stretch/>
        </p:blipFill>
        <p:spPr>
          <a:xfrm>
            <a:off x="6429829" y="2438400"/>
            <a:ext cx="5072779" cy="335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1662" y="1175660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When we input wrong variable it will be like this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3453" y="1175659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Message box when we push the exit button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9150815">
            <a:off x="2478400" y="524887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2426410">
            <a:off x="9841607" y="531802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9" y="962025"/>
            <a:ext cx="10899921" cy="5189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450" y="22178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10631" y="1605423"/>
            <a:ext cx="3628569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Get constructor from login page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39483" y="1814286"/>
            <a:ext cx="1356631" cy="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5631543" y="2191657"/>
            <a:ext cx="841828" cy="1785257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473371" y="2703285"/>
            <a:ext cx="3628569" cy="7620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Specific Geometry of the main page window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289304"/>
            <a:ext cx="8724900" cy="4800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504" y="54270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8146617" y="3526971"/>
            <a:ext cx="881268" cy="25629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046956" y="4590723"/>
            <a:ext cx="2027443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Exception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18741" y="2946400"/>
            <a:ext cx="3164115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the login page method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46284" y="3164114"/>
            <a:ext cx="97245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676570" y="4043603"/>
            <a:ext cx="3560991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Global Variable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>
            <a:off x="2886074" y="4232288"/>
            <a:ext cx="3790496" cy="290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6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73"/>
          <a:stretch/>
        </p:blipFill>
        <p:spPr>
          <a:xfrm>
            <a:off x="783772" y="1456954"/>
            <a:ext cx="7082970" cy="4452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772" y="610414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7576458" y="4702629"/>
            <a:ext cx="420915" cy="12072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97373" y="4895579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763657" y="1611086"/>
            <a:ext cx="638629" cy="2336800"/>
          </a:xfrm>
          <a:prstGeom prst="rightBrace">
            <a:avLst>
              <a:gd name="adj1" fmla="val 8333"/>
              <a:gd name="adj2" fmla="val 50614"/>
            </a:avLst>
          </a:prstGeom>
          <a:ln w="25400">
            <a:solidFill>
              <a:srgbClr val="C00000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02286" y="2368820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for edge detection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4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25696"/>
            <a:ext cx="3585028" cy="229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0" y="3742840"/>
            <a:ext cx="4137169" cy="2642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11" y="288661"/>
            <a:ext cx="3438636" cy="2194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966" y="3478775"/>
            <a:ext cx="3810063" cy="2434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223656" y="1125696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75775" y="1605369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Original Window Main page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4347439" y="4020852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99558" y="4525185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open path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8946280" y="727211"/>
            <a:ext cx="452119" cy="3634581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87219" y="2807212"/>
            <a:ext cx="4550038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Message Error when wrong format file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8931821" y="3985800"/>
            <a:ext cx="452119" cy="392374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222862" y="6210383"/>
            <a:ext cx="3895081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Canvas create Choosing image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9150815">
            <a:off x="794742" y="315881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9150815">
            <a:off x="2980678" y="5968265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5418"/>
            <a:ext cx="5486401" cy="351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7" y="1185418"/>
            <a:ext cx="5498836" cy="351335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9150815">
            <a:off x="3668570" y="422334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373824">
            <a:off x="11434361" y="460901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01076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51128" y="5218942"/>
            <a:ext cx="4024397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The result edged detection object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8893260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96686" y="5213724"/>
            <a:ext cx="1589009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Exit button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8699" y="2767280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FF00"/>
                </a:solidFill>
                <a:latin typeface="Century" panose="02040604050505020304" pitchFamily="18" charset="0"/>
              </a:rPr>
              <a:t>Any Question ????</a:t>
            </a:r>
            <a:endParaRPr lang="en-US" sz="8000" dirty="0">
              <a:solidFill>
                <a:srgbClr val="FFFF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6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0C4755A4-C6F3-4F77-8594-E673AE662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4CA9F0E1-FD08-4049-8F4B-43926E8ED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D01CDF87-5947-46B9-A981-52B94561B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063" y="1300640"/>
            <a:ext cx="3068515" cy="112458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36" y="2522305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Open Book">
            <a:extLst>
              <a:ext uri="{FF2B5EF4-FFF2-40B4-BE49-F238E27FC236}">
                <a16:creationId xmlns:a16="http://schemas.microsoft.com/office/drawing/2014/main" id="{9B48478B-C282-4F92-A5C1-94533F4C6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0274320" y="1484931"/>
            <a:ext cx="756000" cy="756000"/>
          </a:xfrm>
          <a:prstGeom prst="rect">
            <a:avLst/>
          </a:prstGeom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10210"/>
          <a:stretch/>
        </p:blipFill>
        <p:spPr bwMode="auto">
          <a:xfrm>
            <a:off x="9799335" y="3191072"/>
            <a:ext cx="170597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36" y="1300640"/>
            <a:ext cx="9008770" cy="1018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7125" y="1424983"/>
            <a:ext cx="6324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Outline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445" y="2647666"/>
            <a:ext cx="8147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Library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Tkinter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PIL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CV2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NumPy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Result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Demo</a:t>
            </a:r>
          </a:p>
          <a:p>
            <a:endParaRPr lang="en-US" sz="2800" dirty="0" smtClean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0" t="1" r="14037" b="-278"/>
          <a:stretch/>
        </p:blipFill>
        <p:spPr>
          <a:xfrm>
            <a:off x="0" y="0"/>
            <a:ext cx="12211050" cy="6877050"/>
          </a:xfrm>
          <a:prstGeom prst="rect">
            <a:avLst/>
          </a:prstGeom>
        </p:spPr>
      </p:pic>
      <p:pic>
        <p:nvPicPr>
          <p:cNvPr id="8196" name="Picture 4" descr="Image result for 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7" y="989759"/>
            <a:ext cx="8702675" cy="48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y classmate">
            <a:extLst>
              <a:ext uri="{FF2B5EF4-FFF2-40B4-BE49-F238E27FC236}">
                <a16:creationId xmlns:a16="http://schemas.microsoft.com/office/drawing/2014/main" id="{0A94A0BB-65D4-460A-947F-D0BC651C25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43300" y="745000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80" y="1361565"/>
            <a:ext cx="3075126" cy="3681067"/>
          </a:xfrm>
        </p:spPr>
        <p:txBody>
          <a:bodyPr>
            <a:normAutofit/>
          </a:bodyPr>
          <a:lstStyle/>
          <a:p>
            <a:r>
              <a:rPr lang="en-US" sz="4000" noProof="0" dirty="0" smtClean="0">
                <a:solidFill>
                  <a:schemeClr val="tx2">
                    <a:lumMod val="50000"/>
                  </a:schemeClr>
                </a:solidFill>
              </a:rPr>
              <a:t>Library</a:t>
            </a:r>
            <a:r>
              <a:rPr lang="en-US" sz="4000" noProof="0" dirty="0" smtClean="0"/>
              <a:t> use in this </a:t>
            </a:r>
            <a:r>
              <a:rPr lang="en-US" sz="4000" noProof="0" dirty="0" smtClean="0">
                <a:solidFill>
                  <a:schemeClr val="bg1"/>
                </a:solidFill>
              </a:rPr>
              <a:t>CODE</a:t>
            </a:r>
            <a:endParaRPr lang="en-US" sz="4000" noProof="0" dirty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1989" y="1887145"/>
            <a:ext cx="6341309" cy="3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dirty="0" smtClean="0"/>
              <a:t>Tkinter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198935"/>
            <a:ext cx="10426890" cy="4256455"/>
          </a:xfrm>
        </p:spPr>
        <p:txBody>
          <a:bodyPr anchor="ctr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Tkinter</a:t>
            </a:r>
            <a:r>
              <a:rPr lang="en-US" sz="2800" dirty="0"/>
              <a:t>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 marL="0" indent="0">
              <a:buNone/>
            </a:pPr>
            <a:r>
              <a:rPr lang="en-US" sz="2800" dirty="0"/>
              <a:t>Creating a GUI application using Tkinter is an easy task. All you need to do is </a:t>
            </a:r>
            <a:r>
              <a:rPr lang="en-US" sz="2800" dirty="0" smtClean="0"/>
              <a:t>following steps :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Import </a:t>
            </a:r>
            <a:r>
              <a:rPr lang="en-US" sz="2400" dirty="0"/>
              <a:t>the </a:t>
            </a:r>
            <a:r>
              <a:rPr lang="en-US" sz="2400" i="1" dirty="0"/>
              <a:t>Tkinter</a:t>
            </a:r>
            <a:r>
              <a:rPr lang="en-US" sz="2400" dirty="0"/>
              <a:t> </a:t>
            </a:r>
            <a:r>
              <a:rPr lang="en-US" sz="2400" dirty="0" smtClean="0"/>
              <a:t>module.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Create </a:t>
            </a:r>
            <a:r>
              <a:rPr lang="en-US" sz="2400" dirty="0"/>
              <a:t>the GUI application main </a:t>
            </a:r>
            <a:r>
              <a:rPr lang="en-US" sz="2400" dirty="0" smtClean="0"/>
              <a:t>window.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Add </a:t>
            </a:r>
            <a:r>
              <a:rPr lang="en-US" sz="2400" dirty="0"/>
              <a:t>one or more of the above-mentioned widgets to the GUI </a:t>
            </a:r>
            <a:r>
              <a:rPr lang="en-US" sz="2400" dirty="0" smtClean="0"/>
              <a:t>application.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Enter </a:t>
            </a:r>
            <a:r>
              <a:rPr lang="en-US" sz="2400" dirty="0"/>
              <a:t>the main event loop to take action against each event triggered by the user.</a:t>
            </a:r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312992" y="539564"/>
            <a:ext cx="1255594" cy="1022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26843" y="6359877"/>
            <a:ext cx="769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dirty="0">
                <a:hlinkClick r:id="rId4"/>
              </a:rPr>
              <a:t>https://www.tutorialspoint.com/python3/python_gui_programming.htm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0" y="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66334" y="1255123"/>
            <a:ext cx="3830131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01176" y="1255124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645" y="161667"/>
            <a:ext cx="5578053" cy="10212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Tkinter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494853" y="296284"/>
            <a:ext cx="893594" cy="727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4853" y="1443789"/>
            <a:ext cx="765286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800" dirty="0" err="1">
                <a:solidFill>
                  <a:srgbClr val="002060"/>
                </a:solidFill>
              </a:rPr>
              <a:t>Tkinter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Widgets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Tkinter provides various controls, such as buttons, labels and text boxes used in a GUI application. These controls are commonly called </a:t>
            </a:r>
            <a:r>
              <a:rPr lang="en-US" sz="2400" dirty="0">
                <a:solidFill>
                  <a:srgbClr val="002060"/>
                </a:solidFill>
              </a:rPr>
              <a:t>widgets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4"/>
              </a:rPr>
              <a:t>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5"/>
              </a:rPr>
              <a:t>Canvas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6"/>
              </a:rPr>
              <a:t>Checkbutton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7"/>
              </a:rPr>
              <a:t>Entry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8"/>
              </a:rPr>
              <a:t>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9"/>
              </a:rPr>
              <a:t>Label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10"/>
              </a:rPr>
              <a:t>Listbox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2400" b="1" dirty="0" smtClean="0"/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7199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1"/>
              </a:rPr>
              <a:t>Text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2"/>
              </a:rPr>
              <a:t>Toplevel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3"/>
              </a:rPr>
              <a:t>Spinbox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4"/>
              </a:rPr>
              <a:t>PanedWindow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5"/>
              </a:rPr>
              <a:t>LabelFrame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6"/>
              </a:rPr>
              <a:t>tkMessageBox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4627" y="1443789"/>
            <a:ext cx="362028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Geometry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Management</a:t>
            </a:r>
          </a:p>
          <a:p>
            <a:endParaRPr lang="en-US" sz="2400" dirty="0" smtClean="0"/>
          </a:p>
          <a:p>
            <a:r>
              <a:rPr lang="en-US" sz="2400" dirty="0" smtClean="0"/>
              <a:t>Tkinter widgets have access to the specific geometry management methods, such as 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pack()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</a:t>
            </a:r>
            <a:r>
              <a:rPr lang="en-US" sz="2000" u="sng" dirty="0">
                <a:solidFill>
                  <a:srgbClr val="002060"/>
                </a:solidFill>
              </a:rPr>
              <a:t>grid() </a:t>
            </a:r>
            <a:r>
              <a:rPr lang="en-US" sz="2000" u="sng" dirty="0" smtClean="0">
                <a:solidFill>
                  <a:srgbClr val="002060"/>
                </a:solidFill>
              </a:rPr>
              <a:t>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rgbClr val="002060"/>
                </a:solidFill>
              </a:rPr>
              <a:t>The place() Method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91388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7"/>
              </a:rPr>
              <a:t>Menubutton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8"/>
              </a:rPr>
              <a:t>Menu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9"/>
              </a:rPr>
              <a:t>Message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20"/>
              </a:rPr>
              <a:t>Radiobutton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21"/>
              </a:rPr>
              <a:t>Scale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22"/>
              </a:rPr>
              <a:t>Scrollbar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b="1" dirty="0" smtClean="0"/>
              <a:t>PIL </a:t>
            </a:r>
            <a:r>
              <a:rPr lang="en-US" dirty="0" smtClean="0"/>
              <a:t>(</a:t>
            </a:r>
            <a:r>
              <a:rPr lang="en-US" b="1" dirty="0"/>
              <a:t>Python Imaging </a:t>
            </a:r>
            <a:r>
              <a:rPr lang="en-US" b="1" dirty="0" smtClean="0"/>
              <a:t>Library)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390787"/>
            <a:ext cx="10549719" cy="4256455"/>
          </a:xfrm>
        </p:spPr>
        <p:txBody>
          <a:bodyPr anchor="ctr" anchorCtr="0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This library provides extensive file format support, an efficient internal representation, and fairly powerful </a:t>
            </a:r>
            <a:r>
              <a:rPr lang="en-US" sz="2800" dirty="0">
                <a:solidFill>
                  <a:srgbClr val="002060"/>
                </a:solidFill>
              </a:rPr>
              <a:t>image processing capabilities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The core image library is designed for fast access to data stored in a few basic pixel formats. It should provide a solid foundation for a general image processing tool</a:t>
            </a:r>
            <a:r>
              <a:rPr lang="en-US" sz="2800" dirty="0" smtClean="0"/>
              <a:t>. a </a:t>
            </a:r>
            <a:r>
              <a:rPr lang="en-US" sz="2800" dirty="0"/>
              <a:t>few possible uses of this </a:t>
            </a:r>
            <a:r>
              <a:rPr lang="en-US" sz="2800" dirty="0" smtClean="0"/>
              <a:t>library is: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2060"/>
                </a:solidFill>
              </a:rPr>
              <a:t>Image </a:t>
            </a:r>
            <a:r>
              <a:rPr lang="en-US" b="1" dirty="0">
                <a:solidFill>
                  <a:srgbClr val="002060"/>
                </a:solidFill>
              </a:rPr>
              <a:t>Archives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Display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Processing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59104" y="635987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https://pillow.readthedocs.io/en/stable/handbook/overview.html</a:t>
            </a:r>
            <a:endParaRPr lang="en-US" dirty="0"/>
          </a:p>
        </p:txBody>
      </p:sp>
      <p:pic>
        <p:nvPicPr>
          <p:cNvPr id="3074" name="Picture 2" descr="Image result for pillow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t="5507" r="9752" b="8583"/>
          <a:stretch/>
        </p:blipFill>
        <p:spPr bwMode="auto">
          <a:xfrm>
            <a:off x="368489" y="431773"/>
            <a:ext cx="1160060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143490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CV2 (Open </a:t>
            </a:r>
            <a:r>
              <a:rPr lang="en-US" sz="3400" b="1" dirty="0"/>
              <a:t>Source Computer Vision Library</a:t>
            </a:r>
            <a:r>
              <a:rPr lang="en-US" sz="3400" b="1" dirty="0" smtClean="0"/>
              <a:t>)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0077" y="629116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https://docs.opencv.org/3.4/d0/de3/tutorial_py_intro.html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3" y="474625"/>
            <a:ext cx="1026463" cy="127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1716" y="2133995"/>
            <a:ext cx="10676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is a library of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bindings designed to solve computer vision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problems. All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the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array structures are converted to and from Numpy arrays. This also makes it easier to integrate with other libraries that use Numpy such as SciPy and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Matplotlib. 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possible using open cv :</a:t>
            </a:r>
          </a:p>
          <a:p>
            <a:pPr marL="914400" indent="-463550"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Read </a:t>
            </a:r>
            <a:r>
              <a:rPr lang="en-US" sz="2400" dirty="0">
                <a:solidFill>
                  <a:srgbClr val="002060"/>
                </a:solidFill>
              </a:rPr>
              <a:t>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Display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Write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1618260"/>
            <a:ext cx="10905975" cy="50554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461" y="1628634"/>
            <a:ext cx="1170462" cy="504512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5"/>
            <a:ext cx="10905976" cy="1224522"/>
          </a:xfrm>
          <a:prstGeom prst="rect">
            <a:avLst/>
          </a:prstGeom>
          <a:solidFill>
            <a:srgbClr val="92BECA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22452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86185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NumPy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47482" y="6224998"/>
            <a:ext cx="263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http://www.numpy.org/</a:t>
            </a:r>
            <a:endParaRPr lang="en-US" dirty="0">
              <a:hlinkClick r:id="rId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1716" y="1680350"/>
            <a:ext cx="106765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NumPy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is the fundamental package for scientific computing with Python. It contains among other things:</a:t>
            </a:r>
          </a:p>
          <a:p>
            <a:pPr marL="8048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powerful N-dimensional array object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sophisticated (broadcasting) functions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tools for integrating C/C++ and Fortran code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useful linear algebra, Fourier transform, and random number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capabilities</a:t>
            </a:r>
          </a:p>
          <a:p>
            <a:pPr marL="461963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Besides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its obvious scientific uses, NumPy can also be used as an efficient multi-dimensional container of generic data. Arbitrary data-types can be defined. This allows NumPy to seamlessly and speedily integrate with a wide variety of databases.</a:t>
            </a:r>
          </a:p>
        </p:txBody>
      </p:sp>
      <p:pic>
        <p:nvPicPr>
          <p:cNvPr id="5124" name="Picture 4" descr="Image result for num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2" y="224416"/>
            <a:ext cx="1376922" cy="13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236B8967-28A5-4319-9F45-A38F127BF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2526525"/>
            <a:ext cx="1170462" cy="384524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7B73DA8D-B695-4EAF-90BA-F594F0523C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ABDD00D4-CC73-44C6-A7EF-AF738460C7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0C6C4027-4F93-4CBA-AC44-97487184C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526525"/>
            <a:ext cx="10905975" cy="3845246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5D57-AB2C-4C3E-9C97-3875158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Graphic 3" descr="Books on Shelf">
            <a:extLst>
              <a:ext uri="{FF2B5EF4-FFF2-40B4-BE49-F238E27FC236}">
                <a16:creationId xmlns:a16="http://schemas.microsoft.com/office/drawing/2014/main" id="{F655BBAC-A544-466B-8D3E-6CDDA9699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black">
          <a:xfrm>
            <a:off x="128413" y="1127318"/>
            <a:ext cx="9144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1429" y="2612573"/>
            <a:ext cx="10740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The result from our application we made is 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Login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get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permission to use the application if the username and password are correct. if not the application will bring up a message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error.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second window, we use Toplevel to create this window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to access path file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Exception file wrong format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Show image in canvas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Edge detection using openCV 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7663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_to_know_your_classmate_cr - v3" id="{0F4AE7DE-CE7B-4FB8-BDE9-48429EE758D3}" vid="{39F98F22-35C2-4583-89C8-2085CE431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850C4-138F-4EE7-B99B-CAFE0178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63AA05-F486-42AA-A387-99D055177A47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E11712-F596-40DC-98F4-126F7C92F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0</TotalTime>
  <Words>538</Words>
  <Application>Microsoft Office PowerPoint</Application>
  <PresentationFormat>Widescreen</PresentationFormat>
  <Paragraphs>119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</vt:lpstr>
      <vt:lpstr>Wingdings</vt:lpstr>
      <vt:lpstr>Wingdings 2</vt:lpstr>
      <vt:lpstr>Frame</vt:lpstr>
      <vt:lpstr>Object Edge Detection using Tkinter-python</vt:lpstr>
      <vt:lpstr>PowerPoint Presentation</vt:lpstr>
      <vt:lpstr>Library use in this CODE</vt:lpstr>
      <vt:lpstr>Tkinter</vt:lpstr>
      <vt:lpstr>Tkinter</vt:lpstr>
      <vt:lpstr>PIL (Python Imaging Library)</vt:lpstr>
      <vt:lpstr>CV2 (Open Source Computer Vision Library)</vt:lpstr>
      <vt:lpstr>NumPy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2019-04-07T03:01:17Z</dcterms:created>
  <dcterms:modified xsi:type="dcterms:W3CDTF">2019-04-07T12:12:15Z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